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_rels/notesSlide13.xml.rels" ContentType="application/vnd.openxmlformats-package.relationships+xml"/>
  <Override PartName="/ppt/notesSlides/_rels/notesSlide9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media/image28.png" ContentType="image/png"/>
  <Override PartName="/ppt/media/image1.jpeg" ContentType="image/jpeg"/>
  <Override PartName="/ppt/media/image17.jpeg" ContentType="image/jpeg"/>
  <Override PartName="/ppt/media/image3.png" ContentType="image/png"/>
  <Override PartName="/ppt/media/image2.jpeg" ContentType="image/jpeg"/>
  <Override PartName="/ppt/media/image23.jpeg" ContentType="image/jpeg"/>
  <Override PartName="/ppt/media/image8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jpeg" ContentType="image/jpeg"/>
  <Override PartName="/ppt/media/image31.png" ContentType="image/png"/>
  <Override PartName="/ppt/media/image9.jpeg" ContentType="image/jpeg"/>
  <Override PartName="/ppt/media/image10.png" ContentType="image/png"/>
  <Override PartName="/ppt/media/image11.jpeg" ContentType="image/jpeg"/>
  <Override PartName="/ppt/media/image12.png" ContentType="image/png"/>
  <Override PartName="/ppt/media/image13.jpeg" ContentType="image/jpeg"/>
  <Override PartName="/ppt/media/image14.jpeg" ContentType="image/jpeg"/>
  <Override PartName="/ppt/media/image29.png" ContentType="image/png"/>
  <Override PartName="/ppt/media/image15.jpeg" ContentType="image/jpeg"/>
  <Override PartName="/ppt/media/image16.png" ContentType="image/png"/>
  <Override PartName="/ppt/media/image18.png" ContentType="image/png"/>
  <Override PartName="/ppt/media/image19.jpeg" ContentType="image/jpeg"/>
  <Override PartName="/ppt/media/image20.png" ContentType="image/png"/>
  <Override PartName="/ppt/media/image21.png" ContentType="image/png"/>
  <Override PartName="/ppt/media/image22.jpeg" ContentType="image/jpeg"/>
  <Override PartName="/ppt/media/image24.jpeg" ContentType="image/jpeg"/>
  <Override PartName="/ppt/media/image25.jpeg" ContentType="image/jpeg"/>
  <Override PartName="/ppt/media/image27.png" ContentType="image/png"/>
  <Override PartName="/ppt/media/image26.png" ContentType="image/png"/>
  <Override PartName="/ppt/media/image30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36.png" ContentType="image/png"/>
  <Override PartName="/ppt/media/image37.wmf" ContentType="image/x-wmf"/>
  <Override PartName="/ppt/media/image38.jpeg" ContentType="image/jpe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4400" spc="-1" strike="noStrike">
                <a:latin typeface="Arial"/>
              </a:rPr>
              <a:t>Fai clic per spostare la diapositiva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2000" spc="-1" strike="noStrike">
                <a:latin typeface="Arial"/>
              </a:rPr>
              <a:t>Fai clic per modificare il formato delle note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it-IT" sz="1400" spc="-1" strike="noStrike">
                <a:latin typeface="Times New Roman"/>
              </a:rPr>
              <a:t>&lt;intestazione&gt;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r>
              <a:rPr b="0" lang="it-IT" sz="1400" spc="-1" strike="noStrike">
                <a:latin typeface="Times New Roman"/>
              </a:rPr>
              <a:t>&lt;data/ora&gt;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r>
              <a:rPr b="0" lang="it-IT" sz="1400" spc="-1" strike="noStrike">
                <a:latin typeface="Times New Roman"/>
              </a:rPr>
              <a:t>&lt;piè di pagina&gt;</a:t>
            </a:r>
            <a:endParaRPr b="0" lang="it-IT" sz="1400" spc="-1" strike="noStrike">
              <a:latin typeface="Times New Roman"/>
            </a:endParaRPr>
          </a:p>
        </p:txBody>
      </p:sp>
      <p:sp>
        <p:nvSpPr>
          <p:cNvPr id="15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buNone/>
            </a:pPr>
            <a:fld id="{B13D2226-78D0-4C6D-BBC6-F1A96A3508D6}" type="slidenum">
              <a:rPr b="0" lang="it-IT" sz="1400" spc="-1" strike="noStrike">
                <a:latin typeface="Times New Roman"/>
              </a:rPr>
              <a:t>&lt;numero&gt;</a:t>
            </a:fld>
            <a:endParaRPr b="0" lang="it-IT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17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sldImg"/>
          </p:nvPr>
        </p:nvSpPr>
        <p:spPr>
          <a:xfrm>
            <a:off x="0" y="812880"/>
            <a:ext cx="0" cy="0"/>
          </a:xfrm>
          <a:prstGeom prst="rect">
            <a:avLst/>
          </a:prstGeom>
          <a:ln w="0">
            <a:noFill/>
          </a:ln>
        </p:spPr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400" cy="4807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endParaRPr b="0" lang="it-IT" sz="2000" spc="-1" strike="noStrike">
              <a:latin typeface="Arial"/>
            </a:endParaRPr>
          </a:p>
        </p:txBody>
      </p:sp>
      <p:sp>
        <p:nvSpPr>
          <p:cNvPr id="328" name="PlaceHolder 3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77440" cy="53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ED177D51-D396-4D51-85FA-BBFFED626F30}" type="slidenum">
              <a:rPr b="0" lang="it-IT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b="0" lang="it-IT" sz="14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1720" cy="3081240"/>
          </a:xfrm>
          <a:prstGeom prst="rect">
            <a:avLst/>
          </a:prstGeom>
          <a:ln w="0">
            <a:noFill/>
          </a:ln>
        </p:spPr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0640" cy="3594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Il PUA è un servizio che vi aiuta a trovare le risposte che cercate. Un operatore vi ascolterà e vi indirizzerà verso i servizi più adatti alle vostre esigenze.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il Punto Unico di </a:t>
            </a: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Accesso uno sportello presente in CdC, aperto tutti i giorni e costantemente presidiato da un IFeC o un AS. È qui che l'infermiere di famiglia e di comunità accoglie l'utente, lo ascolta, valuta il suo bisogno e lo indirizza verso i professionisti, i percorsi o i servizi più appropriati.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66040" cy="452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20A8033D-B960-40CF-9CE7-002756E1684A}" type="slidenum">
              <a:rPr b="0" lang="it-IT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15</a:t>
            </a:fld>
            <a:endParaRPr b="0" lang="it-IT" sz="14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640" cy="4109040"/>
          </a:xfrm>
          <a:prstGeom prst="rect">
            <a:avLst/>
          </a:prstGeom>
          <a:noFill/>
          <a:ln w="0">
            <a:noFill/>
          </a:ln>
        </p:spPr>
        <p:txBody>
          <a:bodyPr lIns="0" rIns="0" tIns="91440" bIns="91440" anchor="t">
            <a:noAutofit/>
          </a:bodyPr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Ricapitolando: dove ci trovate? In un contesto che noi reputiamo privilegiato, perchè ci permette di lavorare a stretto contatto con molti professionisti coinvolti nel percorso di cura della persona: assistenti sociali, psicologi e molti altri. 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Vale a dire all’interno della Casa di Comunità, un luogo fisico e facilmente accessibile dove i cittadini possono trovare una risposta completa ai loro bisogni di salute.</a:t>
            </a:r>
            <a:endParaRPr b="0" lang="it-IT" sz="1200" spc="-1" strike="noStrike">
              <a:latin typeface="Arial"/>
            </a:endParaRPr>
          </a:p>
          <a:p>
            <a:pPr marL="216000" indent="-2160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it-IT" sz="1200" spc="-1" strike="noStrike">
                <a:solidFill>
                  <a:srgbClr val="000000"/>
                </a:solidFill>
                <a:latin typeface="Arial"/>
                <a:ea typeface="Arial"/>
              </a:rPr>
              <a:t>Al suo interno, come già visto, ci trovate 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All’AMBULATORIO INFERMIERISTICO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90000"/>
              </a:lnSpc>
              <a:spcBef>
                <a:spcPts val="1001"/>
              </a:spcBef>
              <a:buClr>
                <a:srgbClr val="009900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Al PUNTO UNICO DI ACCESSO – PUA</a:t>
            </a:r>
            <a:endParaRPr b="0" lang="it-IT" sz="1200" spc="-1" strike="noStrike">
              <a:latin typeface="Arial"/>
            </a:endParaRPr>
          </a:p>
          <a:p>
            <a:pPr marL="457200" indent="-343080" algn="just">
              <a:lnSpc>
                <a:spcPct val="100000"/>
              </a:lnSpc>
              <a:buClr>
                <a:srgbClr val="009900"/>
              </a:buClr>
              <a:buFont typeface="Arial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900"/>
                </a:solidFill>
                <a:latin typeface="Calibri"/>
                <a:ea typeface="Calibri"/>
              </a:rPr>
              <a:t>Non ci trovate se stiamo facendo una visita domiciliare ASSISTENZA DOMICILIARE</a:t>
            </a: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Non ci trovate se siamo in ospedale a garantire le DIMISSIONI PROTETTE</a:t>
            </a:r>
            <a:endParaRPr b="0" lang="it-IT" sz="1200" spc="-1" strike="noStrike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457200" indent="-343080">
              <a:lnSpc>
                <a:spcPct val="90000"/>
              </a:lnSpc>
              <a:spcBef>
                <a:spcPts val="1001"/>
              </a:spcBef>
              <a:buClr>
                <a:srgbClr val="009242"/>
              </a:buClr>
              <a:buFont typeface="Calibri"/>
              <a:buChar char="•"/>
              <a:tabLst>
                <a:tab algn="l" pos="0"/>
              </a:tabLst>
            </a:pPr>
            <a:r>
              <a:rPr b="0" lang="it-IT" sz="1200" spc="-1" strike="noStrike">
                <a:solidFill>
                  <a:srgbClr val="009242"/>
                </a:solidFill>
                <a:latin typeface="Calibri"/>
                <a:ea typeface="Calibri"/>
              </a:rPr>
              <a:t>Di dimissioni protette e COT vi parlerà la coordinatrice dott.ssa Cirillo </a:t>
            </a:r>
            <a:endParaRPr b="0" lang="it-IT" sz="1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  <a:p>
            <a:pPr marL="114480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89760" cy="3424320"/>
          </a:xfrm>
          <a:prstGeom prst="rect">
            <a:avLst/>
          </a:prstGeom>
          <a:ln w="0"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it-IT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it-IT" sz="1800" spc="-1" strike="noStrike">
                <a:latin typeface="Arial"/>
              </a:rPr>
              <a:t>Fai clic per modificare il formato del testo del titolo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Fai clic per modificare il formato del testo della struttura</a:t>
            </a:r>
            <a:endParaRPr b="0" lang="it-IT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Secondo livello struttura</a:t>
            </a:r>
            <a:endParaRPr b="0" lang="it-IT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Terzo livello struttura</a:t>
            </a:r>
            <a:endParaRPr b="0" lang="it-IT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latin typeface="Arial"/>
              </a:rPr>
              <a:t>Quarto livello struttura</a:t>
            </a:r>
            <a:endParaRPr b="0" lang="it-IT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Quinto livello struttura</a:t>
            </a:r>
            <a:endParaRPr b="0" lang="it-IT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Sesto livello struttura</a:t>
            </a:r>
            <a:endParaRPr b="0" lang="it-IT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latin typeface="Arial"/>
              </a:rPr>
              <a:t>Settimo livello struttura</a:t>
            </a:r>
            <a:endParaRPr b="0" lang="it-IT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slideLayout" Target="../slideLayouts/slideLayout25.xml"/><Relationship Id="rId7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wmf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25.xml"/><Relationship Id="rId6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25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12187800" cy="6853680"/>
          </a:xfrm>
          <a:prstGeom prst="rect">
            <a:avLst/>
          </a:prstGeom>
          <a:ln w="0">
            <a:noFill/>
          </a:ln>
        </p:spPr>
      </p:pic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315000" y="2383920"/>
            <a:ext cx="4370760" cy="221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 fontScale="88000"/>
          </a:bodyPr>
          <a:p>
            <a:pPr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5000" spc="-1" strike="noStrike">
                <a:solidFill>
                  <a:srgbClr val="ffffff"/>
                </a:solidFill>
                <a:latin typeface="Calibri"/>
                <a:ea typeface="Calibri"/>
              </a:rPr>
              <a:t>BENVENUTI NELLA NOSTRA CASA</a:t>
            </a:r>
            <a:br/>
            <a:r>
              <a:rPr b="1" lang="it-IT" sz="5000" spc="-1" strike="noStrike">
                <a:solidFill>
                  <a:srgbClr val="ffffff"/>
                </a:solidFill>
                <a:latin typeface="Calibri"/>
                <a:ea typeface="Calibri"/>
              </a:rPr>
              <a:t>… DI COMUNITA’</a:t>
            </a:r>
            <a:endParaRPr b="0" lang="it-IT" sz="5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1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4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124;p5"/>
          <p:cNvSpPr/>
          <p:nvPr/>
        </p:nvSpPr>
        <p:spPr>
          <a:xfrm>
            <a:off x="1046520" y="0"/>
            <a:ext cx="10093680" cy="22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COT – CENTRALE OPERATIVA TERRITORIALE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205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206" name="Immagine 3" descr="Immagine che contiene testo, interno, Personal Computer, Schermo del computer&#10;&#10;Il contenuto generato dall'IA potrebbe non essere corretto."/>
          <p:cNvPicPr/>
          <p:nvPr/>
        </p:nvPicPr>
        <p:blipFill>
          <a:blip r:embed="rId1"/>
          <a:stretch/>
        </p:blipFill>
        <p:spPr>
          <a:xfrm>
            <a:off x="6095880" y="1995480"/>
            <a:ext cx="5783400" cy="3251880"/>
          </a:xfrm>
          <a:prstGeom prst="rect">
            <a:avLst/>
          </a:prstGeom>
          <a:ln w="0">
            <a:noFill/>
          </a:ln>
        </p:spPr>
      </p:pic>
      <p:sp>
        <p:nvSpPr>
          <p:cNvPr id="207" name="PlaceHolder 5"/>
          <p:cNvSpPr/>
          <p:nvPr/>
        </p:nvSpPr>
        <p:spPr>
          <a:xfrm>
            <a:off x="6095880" y="1995120"/>
            <a:ext cx="5764680" cy="32695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8" name="Picture 7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209" name="CasellaDiTesto 394"/>
          <p:cNvSpPr/>
          <p:nvPr/>
        </p:nvSpPr>
        <p:spPr>
          <a:xfrm>
            <a:off x="435240" y="2003400"/>
            <a:ext cx="5216760" cy="242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Servizio interno, riservato al personale sanitario,  per la gestione delle transizioni territoriali: 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presa in carico e monitoraggio delle dimissioni ospedaliere;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gestione del paziente dal territorio verso l’ospedale;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gestione del paziente dal territorio verso il territorio.</a:t>
            </a: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124;p 1"/>
          <p:cNvSpPr/>
          <p:nvPr/>
        </p:nvSpPr>
        <p:spPr>
          <a:xfrm>
            <a:off x="1046520" y="0"/>
            <a:ext cx="10093680" cy="2239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…</a:t>
            </a:r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E TANTO ALTRO!</a:t>
            </a:r>
            <a:endParaRPr b="0" lang="it-IT" sz="2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OSPEDALE DI COMUNITA’ DI BELGIOIOSO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11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212" name="PlaceHolder 7"/>
          <p:cNvSpPr/>
          <p:nvPr/>
        </p:nvSpPr>
        <p:spPr>
          <a:xfrm>
            <a:off x="9900000" y="571320"/>
            <a:ext cx="1978200" cy="248688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Picture 3" descr=""/>
          <p:cNvPicPr/>
          <p:nvPr/>
        </p:nvPicPr>
        <p:blipFill>
          <a:blip r:embed="rId1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214" name="CasellaDiTesto 1"/>
          <p:cNvSpPr/>
          <p:nvPr/>
        </p:nvSpPr>
        <p:spPr>
          <a:xfrm>
            <a:off x="435240" y="2003400"/>
            <a:ext cx="5216760" cy="2428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5" name=""/>
          <p:cNvSpPr/>
          <p:nvPr/>
        </p:nvSpPr>
        <p:spPr>
          <a:xfrm>
            <a:off x="720000" y="2137320"/>
            <a:ext cx="4678200" cy="416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363636"/>
                </a:solidFill>
                <a:latin typeface="Calibri"/>
                <a:ea typeface="Microsoft YaHei"/>
              </a:rPr>
              <a:t>L’</a:t>
            </a:r>
            <a:r>
              <a:rPr b="1" lang="it-IT" sz="2000" spc="-1" strike="noStrike">
                <a:solidFill>
                  <a:srgbClr val="363636"/>
                </a:solidFill>
                <a:latin typeface="Calibri"/>
                <a:ea typeface="Microsoft YaHei"/>
              </a:rPr>
              <a:t>Ospedale di Comunità</a:t>
            </a:r>
            <a:r>
              <a:rPr b="0" lang="it-IT" sz="2000" spc="-1" strike="noStrike">
                <a:solidFill>
                  <a:srgbClr val="363636"/>
                </a:solidFill>
                <a:latin typeface="Calibri"/>
                <a:ea typeface="Microsoft YaHei"/>
              </a:rPr>
              <a:t> (OdC) è una struttura sanitaria di ricovero che svolge una funzione intermedia tra il domicilio e il ricovero ospedaliero.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Le sue finalità possono quindi essere di: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1) stabilizzazione del paziente ospedaliero dimesso (lungodegenza);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2) recupero funzionale e insegnamento di procedure di autocura complesse; 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2000" spc="-1" strike="noStrike">
                <a:solidFill>
                  <a:srgbClr val="363636"/>
                </a:solidFill>
                <a:latin typeface="Calibri"/>
                <a:ea typeface="Microsoft YaHei"/>
              </a:rPr>
              <a:t>3) inizio di ricovero socio-sanitario per non autosufficienti, in attesa di trovare una collocazione stabile</a:t>
            </a:r>
            <a:r>
              <a:rPr b="0" lang="it-IT" sz="1100" spc="-1" strike="noStrike">
                <a:solidFill>
                  <a:srgbClr val="363636"/>
                </a:solidFill>
                <a:latin typeface="Calibri"/>
                <a:ea typeface="Microsoft YaHei"/>
              </a:rPr>
              <a:t>. </a:t>
            </a:r>
            <a:endParaRPr b="0" lang="it-IT" sz="1100" spc="-1" strike="noStrike">
              <a:latin typeface="Arial"/>
            </a:endParaRPr>
          </a:p>
        </p:txBody>
      </p:sp>
      <p:sp>
        <p:nvSpPr>
          <p:cNvPr id="216" name="PlaceHolder 11"/>
          <p:cNvSpPr/>
          <p:nvPr/>
        </p:nvSpPr>
        <p:spPr>
          <a:xfrm>
            <a:off x="6120000" y="3288960"/>
            <a:ext cx="4809240" cy="318996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9900000" y="617760"/>
            <a:ext cx="1978200" cy="2440440"/>
          </a:xfrm>
          <a:prstGeom prst="rect">
            <a:avLst/>
          </a:prstGeom>
          <a:ln w="0">
            <a:noFill/>
          </a:ln>
        </p:spPr>
      </p:pic>
      <p:pic>
        <p:nvPicPr>
          <p:cNvPr id="218" name="" descr=""/>
          <p:cNvPicPr/>
          <p:nvPr/>
        </p:nvPicPr>
        <p:blipFill>
          <a:blip r:embed="rId3"/>
          <a:stretch/>
        </p:blipFill>
        <p:spPr>
          <a:xfrm>
            <a:off x="6120000" y="3330720"/>
            <a:ext cx="4809240" cy="3057480"/>
          </a:xfrm>
          <a:prstGeom prst="rect">
            <a:avLst/>
          </a:prstGeom>
          <a:ln w="0">
            <a:noFill/>
          </a:ln>
        </p:spPr>
      </p:pic>
      <p:pic>
        <p:nvPicPr>
          <p:cNvPr id="219" name="" descr=""/>
          <p:cNvPicPr/>
          <p:nvPr/>
        </p:nvPicPr>
        <p:blipFill>
          <a:blip r:embed="rId4"/>
          <a:stretch/>
        </p:blipFill>
        <p:spPr>
          <a:xfrm>
            <a:off x="7380720" y="1620000"/>
            <a:ext cx="1438200" cy="1438200"/>
          </a:xfrm>
          <a:prstGeom prst="rect">
            <a:avLst/>
          </a:prstGeom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5"/>
          <a:stretch/>
        </p:blipFill>
        <p:spPr>
          <a:xfrm>
            <a:off x="6240600" y="3330720"/>
            <a:ext cx="4558320" cy="3148200"/>
          </a:xfrm>
          <a:prstGeom prst="rect">
            <a:avLst/>
          </a:prstGeom>
          <a:ln w="0">
            <a:noFill/>
          </a:ln>
        </p:spPr>
      </p:pic>
      <p:sp>
        <p:nvSpPr>
          <p:cNvPr id="221" name="PlaceHolder 4"/>
          <p:cNvSpPr/>
          <p:nvPr/>
        </p:nvSpPr>
        <p:spPr>
          <a:xfrm>
            <a:off x="7380000" y="1620000"/>
            <a:ext cx="1438920" cy="14389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magine 2"/>
          <p:cNvSpPr/>
          <p:nvPr/>
        </p:nvSpPr>
        <p:spPr>
          <a:xfrm>
            <a:off x="5311800" y="0"/>
            <a:ext cx="6873840" cy="6852960"/>
          </a:xfrm>
          <a:custGeom>
            <a:avLst/>
            <a:gdLst/>
            <a:ah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PlaceHolder 2"/>
          <p:cNvSpPr/>
          <p:nvPr/>
        </p:nvSpPr>
        <p:spPr>
          <a:xfrm>
            <a:off x="180000" y="0"/>
            <a:ext cx="6838200" cy="143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…</a:t>
            </a:r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E TANTO ALTRO!</a:t>
            </a:r>
            <a:br/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Presso il Poliambulatorio </a:t>
            </a:r>
            <a:br/>
            <a:r>
              <a:rPr b="1" lang="it-IT" sz="2800" spc="-1" strike="noStrike">
                <a:solidFill>
                  <a:srgbClr val="009900"/>
                </a:solidFill>
                <a:latin typeface="Calibri"/>
                <a:ea typeface="Calibri"/>
              </a:rPr>
              <a:t>di Corteolona</a:t>
            </a:r>
            <a:endParaRPr b="0" lang="it-IT" sz="2800" spc="-1" strike="noStrike">
              <a:latin typeface="Arial"/>
            </a:endParaRPr>
          </a:p>
        </p:txBody>
      </p:sp>
      <p:sp>
        <p:nvSpPr>
          <p:cNvPr id="224" name="CasellaDiTesto 4"/>
          <p:cNvSpPr/>
          <p:nvPr/>
        </p:nvSpPr>
        <p:spPr>
          <a:xfrm>
            <a:off x="180000" y="1440000"/>
            <a:ext cx="6089040" cy="569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Centro Unico Di Prenotazione – CUP</a:t>
            </a:r>
            <a:endParaRPr b="0" lang="it-IT" sz="2000" spc="-1" strike="noStrike">
              <a:latin typeface="Arial"/>
            </a:endParaRPr>
          </a:p>
          <a:p>
            <a:pPr marL="209160" indent="-20916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Scelta e revoca</a:t>
            </a:r>
            <a:endParaRPr b="0" lang="it-IT" sz="2000" spc="-1" strike="noStrike">
              <a:latin typeface="Arial"/>
            </a:endParaRPr>
          </a:p>
          <a:p>
            <a:pPr marL="209160" indent="-20916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cardiologia</a:t>
            </a:r>
            <a:endParaRPr b="0" lang="it-IT" sz="2000" spc="-1" strike="noStrike">
              <a:latin typeface="Arial"/>
            </a:endParaRPr>
          </a:p>
          <a:p>
            <a:pPr marL="209160" indent="-20916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chirurgia</a:t>
            </a:r>
            <a:endParaRPr b="0" lang="it-IT" sz="2000" spc="-1" strike="noStrike">
              <a:latin typeface="Arial"/>
            </a:endParaRPr>
          </a:p>
          <a:p>
            <a:pPr marL="209160" indent="-20916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diabetologia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neurologia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otorinolaringoiatria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psichiatria (CPS)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Punto prelievi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Ambulatorio vaccinazioni</a:t>
            </a:r>
            <a:endParaRPr b="0" lang="it-IT" sz="2000" spc="-1" strike="noStrike">
              <a:latin typeface="Arial"/>
            </a:endParaRPr>
          </a:p>
          <a:p>
            <a:pPr marL="209160" indent="-20916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Consultorio familiare e screening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24;p 2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226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227" name="Picture 10" descr=""/>
          <p:cNvPicPr/>
          <p:nvPr/>
        </p:nvPicPr>
        <p:blipFill>
          <a:blip r:embed="rId1"/>
          <a:stretch/>
        </p:blipFill>
        <p:spPr>
          <a:xfrm>
            <a:off x="235440" y="3243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228" name="CasellaDiTesto 2"/>
          <p:cNvSpPr/>
          <p:nvPr/>
        </p:nvSpPr>
        <p:spPr>
          <a:xfrm>
            <a:off x="703440" y="2675880"/>
            <a:ext cx="6485040" cy="16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"/>
          <p:cNvSpPr txBox="1"/>
          <p:nvPr/>
        </p:nvSpPr>
        <p:spPr>
          <a:xfrm>
            <a:off x="1724760" y="360000"/>
            <a:ext cx="8811000" cy="5479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548235"/>
                </a:solidFill>
                <a:latin typeface="Calibri"/>
              </a:rPr>
              <a:t>UNITA’ DI CONTINUITA’ ASSISTENZIALE (UCA) 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230" name="Rettangolo 5"/>
          <p:cNvSpPr/>
          <p:nvPr/>
        </p:nvSpPr>
        <p:spPr>
          <a:xfrm>
            <a:off x="1080000" y="900000"/>
            <a:ext cx="11268000" cy="185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E’ un servizio territoriale che si pone l’obiettivo di collaborare attivamente con i Medici di Medicina Generale per gestire in ambito </a:t>
            </a: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domiciliare: 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 urgenze minori e differibili 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 ottimizzazione dell’assistenza dei pazienti con complessità clinica e polifarmacoterapia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231" name="Rettangolo 9"/>
          <p:cNvSpPr/>
          <p:nvPr/>
        </p:nvSpPr>
        <p:spPr>
          <a:xfrm>
            <a:off x="199800" y="2567880"/>
            <a:ext cx="5560200" cy="67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L’equipe mobile distrettuale è composta da un medico geriatra ed un infermiere di famiglia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32" name="Immagine 17" descr=""/>
          <p:cNvPicPr/>
          <p:nvPr/>
        </p:nvPicPr>
        <p:blipFill>
          <a:blip r:embed="rId2"/>
          <a:stretch/>
        </p:blipFill>
        <p:spPr>
          <a:xfrm>
            <a:off x="5580000" y="3536640"/>
            <a:ext cx="3336120" cy="316368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1" descr=""/>
          <p:cNvPicPr/>
          <p:nvPr/>
        </p:nvPicPr>
        <p:blipFill>
          <a:blip r:embed="rId3"/>
          <a:stretch/>
        </p:blipFill>
        <p:spPr>
          <a:xfrm>
            <a:off x="360000" y="1716480"/>
            <a:ext cx="851400" cy="851400"/>
          </a:xfrm>
          <a:prstGeom prst="rect">
            <a:avLst/>
          </a:prstGeom>
          <a:ln w="0">
            <a:noFill/>
          </a:ln>
        </p:spPr>
      </p:pic>
      <p:sp>
        <p:nvSpPr>
          <p:cNvPr id="234" name="Rettangolo 10"/>
          <p:cNvSpPr/>
          <p:nvPr/>
        </p:nvSpPr>
        <p:spPr>
          <a:xfrm>
            <a:off x="2160000" y="4500000"/>
            <a:ext cx="2692440" cy="74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7000"/>
              </a:lnSpc>
              <a:buNone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Definizione dei bisogni di salute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35" name="Rettangolo 12"/>
          <p:cNvSpPr/>
          <p:nvPr/>
        </p:nvSpPr>
        <p:spPr>
          <a:xfrm>
            <a:off x="-516960" y="4555440"/>
            <a:ext cx="2676960" cy="74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07000"/>
              </a:lnSpc>
              <a:buNone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Valutazione Multidimensionale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36" name="Freccia a destra 7"/>
          <p:cNvSpPr/>
          <p:nvPr/>
        </p:nvSpPr>
        <p:spPr>
          <a:xfrm>
            <a:off x="2147760" y="4711680"/>
            <a:ext cx="73224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Freccia a destra 8"/>
          <p:cNvSpPr/>
          <p:nvPr/>
        </p:nvSpPr>
        <p:spPr>
          <a:xfrm>
            <a:off x="4847760" y="4766760"/>
            <a:ext cx="73224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Rettangolo 23"/>
          <p:cNvSpPr/>
          <p:nvPr/>
        </p:nvSpPr>
        <p:spPr>
          <a:xfrm>
            <a:off x="6076080" y="3198240"/>
            <a:ext cx="2314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Interventi tailor made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39" name="Rettangolo 24"/>
          <p:cNvSpPr/>
          <p:nvPr/>
        </p:nvSpPr>
        <p:spPr>
          <a:xfrm>
            <a:off x="9900000" y="2507400"/>
            <a:ext cx="209700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Pianificazione di interventi socio-sanitari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40" name="Rettangolo 25"/>
          <p:cNvSpPr/>
          <p:nvPr/>
        </p:nvSpPr>
        <p:spPr>
          <a:xfrm>
            <a:off x="9789840" y="3658680"/>
            <a:ext cx="2421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Gestione delle sindromi geriatriche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41" name="Rettangolo 27"/>
          <p:cNvSpPr/>
          <p:nvPr/>
        </p:nvSpPr>
        <p:spPr>
          <a:xfrm>
            <a:off x="9889560" y="4427280"/>
            <a:ext cx="2421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Revisione terapeutica, deprescribing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42" name="Rettangolo 43"/>
          <p:cNvSpPr/>
          <p:nvPr/>
        </p:nvSpPr>
        <p:spPr>
          <a:xfrm>
            <a:off x="9721800" y="5196240"/>
            <a:ext cx="2421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Prescrizione di ausili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43" name="Immagine 19" descr=""/>
          <p:cNvPicPr/>
          <p:nvPr/>
        </p:nvPicPr>
        <p:blipFill>
          <a:blip r:embed="rId4"/>
          <a:stretch/>
        </p:blipFill>
        <p:spPr>
          <a:xfrm>
            <a:off x="69480" y="5761080"/>
            <a:ext cx="941760" cy="1027800"/>
          </a:xfrm>
          <a:prstGeom prst="rect">
            <a:avLst/>
          </a:prstGeom>
          <a:ln w="0">
            <a:noFill/>
          </a:ln>
        </p:spPr>
      </p:pic>
      <p:sp>
        <p:nvSpPr>
          <p:cNvPr id="244" name="Rettangolo 44"/>
          <p:cNvSpPr/>
          <p:nvPr/>
        </p:nvSpPr>
        <p:spPr>
          <a:xfrm>
            <a:off x="1054440" y="6274800"/>
            <a:ext cx="40348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Il servizio è a carico del SSN ed è </a:t>
            </a:r>
            <a:r>
              <a:rPr b="1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gratuito</a:t>
            </a: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45" name="Freccia a destra 9"/>
          <p:cNvSpPr/>
          <p:nvPr/>
        </p:nvSpPr>
        <p:spPr>
          <a:xfrm rot="19584000">
            <a:off x="8909640" y="3184920"/>
            <a:ext cx="1034640" cy="2455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Freccia a destra 10"/>
          <p:cNvSpPr/>
          <p:nvPr/>
        </p:nvSpPr>
        <p:spPr>
          <a:xfrm rot="20309400">
            <a:off x="8993160" y="3914640"/>
            <a:ext cx="75852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Freccia a destra 11"/>
          <p:cNvSpPr/>
          <p:nvPr/>
        </p:nvSpPr>
        <p:spPr>
          <a:xfrm>
            <a:off x="8989920" y="4521600"/>
            <a:ext cx="90000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Freccia a destra 12"/>
          <p:cNvSpPr/>
          <p:nvPr/>
        </p:nvSpPr>
        <p:spPr>
          <a:xfrm rot="1070400">
            <a:off x="8938440" y="5113800"/>
            <a:ext cx="920160" cy="2732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b9bd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124;p 3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250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251" name="Picture 12" descr=""/>
          <p:cNvPicPr/>
          <p:nvPr/>
        </p:nvPicPr>
        <p:blipFill>
          <a:blip r:embed="rId1"/>
          <a:stretch/>
        </p:blipFill>
        <p:spPr>
          <a:xfrm>
            <a:off x="258840" y="1443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252" name="CasellaDiTesto 3"/>
          <p:cNvSpPr/>
          <p:nvPr/>
        </p:nvSpPr>
        <p:spPr>
          <a:xfrm>
            <a:off x="703440" y="2675880"/>
            <a:ext cx="6485040" cy="16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"/>
          <p:cNvSpPr txBox="1"/>
          <p:nvPr/>
        </p:nvSpPr>
        <p:spPr>
          <a:xfrm>
            <a:off x="2169000" y="360000"/>
            <a:ext cx="8811000" cy="5482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it-IT" sz="3600" spc="-1" strike="noStrike">
                <a:solidFill>
                  <a:srgbClr val="548235"/>
                </a:solidFill>
                <a:latin typeface="Calibri"/>
              </a:rPr>
              <a:t>UNITA’ DI CONTINUITA’ ASSISTENZIALE (UCA) </a:t>
            </a:r>
            <a:endParaRPr b="0" lang="it-IT" sz="3600" spc="-1" strike="noStrike">
              <a:latin typeface="Arial"/>
            </a:endParaRPr>
          </a:p>
        </p:txBody>
      </p:sp>
      <p:sp>
        <p:nvSpPr>
          <p:cNvPr id="254" name="Rettangolo 2"/>
          <p:cNvSpPr/>
          <p:nvPr/>
        </p:nvSpPr>
        <p:spPr>
          <a:xfrm>
            <a:off x="130680" y="1440000"/>
            <a:ext cx="7609320" cy="289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STRUMENTAZIONE DISPONIBILE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-Ecografo portatile bisonda (lineare e convex)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-Glucometro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-Emogasanalizzatore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-Esami urgenti (emocromo con formula, profilo epatico, profilo renale, PCR, glicemia, NT-proBNP, lattati, INR)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-Farmaci d’urgenza ed idratazione ev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-Strumentazione per medicazioni, prelievi, esecuzione di terapia in loco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1800" spc="-1" strike="noStrike">
              <a:latin typeface="Arial"/>
            </a:endParaRPr>
          </a:p>
        </p:txBody>
      </p:sp>
      <p:pic>
        <p:nvPicPr>
          <p:cNvPr id="255" name="Immagine 9" descr=""/>
          <p:cNvPicPr/>
          <p:nvPr/>
        </p:nvPicPr>
        <p:blipFill>
          <a:blip r:embed="rId2"/>
          <a:stretch/>
        </p:blipFill>
        <p:spPr>
          <a:xfrm>
            <a:off x="5220000" y="1134000"/>
            <a:ext cx="1532520" cy="1541880"/>
          </a:xfrm>
          <a:prstGeom prst="rect">
            <a:avLst/>
          </a:prstGeom>
          <a:ln w="0">
            <a:noFill/>
          </a:ln>
        </p:spPr>
      </p:pic>
      <p:pic>
        <p:nvPicPr>
          <p:cNvPr id="256" name="Immagine 10" descr=""/>
          <p:cNvPicPr/>
          <p:nvPr/>
        </p:nvPicPr>
        <p:blipFill>
          <a:blip r:embed="rId3"/>
          <a:stretch/>
        </p:blipFill>
        <p:spPr>
          <a:xfrm>
            <a:off x="7380000" y="1828800"/>
            <a:ext cx="911520" cy="871200"/>
          </a:xfrm>
          <a:prstGeom prst="rect">
            <a:avLst/>
          </a:prstGeom>
          <a:ln w="0">
            <a:noFill/>
          </a:ln>
        </p:spPr>
      </p:pic>
      <p:pic>
        <p:nvPicPr>
          <p:cNvPr id="257" name="Immagine 11" descr=""/>
          <p:cNvPicPr/>
          <p:nvPr/>
        </p:nvPicPr>
        <p:blipFill>
          <a:blip r:embed="rId4"/>
          <a:stretch/>
        </p:blipFill>
        <p:spPr>
          <a:xfrm>
            <a:off x="8820000" y="1080000"/>
            <a:ext cx="2879640" cy="3063600"/>
          </a:xfrm>
          <a:prstGeom prst="rect">
            <a:avLst/>
          </a:prstGeom>
          <a:ln w="0">
            <a:noFill/>
          </a:ln>
        </p:spPr>
      </p:pic>
      <p:sp>
        <p:nvSpPr>
          <p:cNvPr id="258" name="Rettangolo 3"/>
          <p:cNvSpPr/>
          <p:nvPr/>
        </p:nvSpPr>
        <p:spPr>
          <a:xfrm>
            <a:off x="-334800" y="3780000"/>
            <a:ext cx="6094800" cy="299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6858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it-IT" sz="1800" spc="-1" strike="noStrike">
              <a:latin typeface="Arial"/>
            </a:endParaRPr>
          </a:p>
          <a:p>
            <a:pPr marL="685800">
              <a:lnSpc>
                <a:spcPct val="107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Calibri"/>
              </a:rPr>
              <a:t>DOVE? </a:t>
            </a:r>
            <a:endParaRPr b="0" lang="it-IT" sz="2000" spc="-1" strike="noStrike">
              <a:latin typeface="Arial"/>
            </a:endParaRPr>
          </a:p>
          <a:p>
            <a:pPr marL="6858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Distretto di Pavia ed Alto e Basso Pavese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 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spcAft>
                <a:spcPts val="799"/>
              </a:spcAft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Calibri"/>
              </a:rPr>
              <a:t>COME ATTIVARE IL SERVIZIO UCA? </a:t>
            </a:r>
            <a:endParaRPr b="0" lang="it-IT" sz="2000" spc="-1" strike="noStrike">
              <a:latin typeface="Arial"/>
            </a:endParaRPr>
          </a:p>
          <a:p>
            <a:pPr marL="457200">
              <a:lnSpc>
                <a:spcPct val="107000"/>
              </a:lnSpc>
              <a:spcAft>
                <a:spcPts val="799"/>
              </a:spcAft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Il servizio è attivo lunedì al venerdì, dalle 8:30-16:30</a:t>
            </a:r>
            <a:endParaRPr b="0" lang="it-IT" sz="1800" spc="-1" strike="noStrike">
              <a:latin typeface="Arial"/>
            </a:endParaRPr>
          </a:p>
          <a:p>
            <a:pPr marL="457200">
              <a:lnSpc>
                <a:spcPct val="107000"/>
              </a:lnSpc>
              <a:spcAft>
                <a:spcPts val="799"/>
              </a:spcAft>
              <a:buNone/>
            </a:pPr>
            <a:r>
              <a:rPr b="0" lang="it-IT" sz="1800" spc="-1" strike="noStrike">
                <a:solidFill>
                  <a:srgbClr val="000000"/>
                </a:solidFill>
                <a:latin typeface="Calibri"/>
                <a:ea typeface="Calibri"/>
              </a:rPr>
              <a:t>Il Medico Curante contatta il medico UCA per programmare la visita domiciliare </a:t>
            </a:r>
            <a:endParaRPr b="0" lang="it-IT" sz="1800" spc="-1" strike="noStrike">
              <a:latin typeface="Arial"/>
            </a:endParaRPr>
          </a:p>
        </p:txBody>
      </p:sp>
      <p:pic>
        <p:nvPicPr>
          <p:cNvPr id="259" name="Immagine 20" descr=""/>
          <p:cNvPicPr/>
          <p:nvPr/>
        </p:nvPicPr>
        <p:blipFill>
          <a:blip r:embed="rId5"/>
          <a:stretch/>
        </p:blipFill>
        <p:spPr>
          <a:xfrm>
            <a:off x="5400000" y="4320000"/>
            <a:ext cx="3742200" cy="245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124;p 4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261" name="PlaceHolder 1"/>
          <p:cNvSpPr>
            <a:spLocks noGrp="1"/>
          </p:cNvSpPr>
          <p:nvPr>
            <p:ph/>
          </p:nvPr>
        </p:nvSpPr>
        <p:spPr>
          <a:xfrm>
            <a:off x="8042760" y="63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262" name="Picture 9" descr=""/>
          <p:cNvPicPr/>
          <p:nvPr/>
        </p:nvPicPr>
        <p:blipFill>
          <a:blip r:embed="rId1"/>
          <a:stretch/>
        </p:blipFill>
        <p:spPr>
          <a:xfrm>
            <a:off x="1135440" y="1443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263" name="CasellaDiTesto 5"/>
          <p:cNvSpPr/>
          <p:nvPr/>
        </p:nvSpPr>
        <p:spPr>
          <a:xfrm>
            <a:off x="703440" y="2675880"/>
            <a:ext cx="6485040" cy="16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Rettangolo 1"/>
          <p:cNvSpPr/>
          <p:nvPr/>
        </p:nvSpPr>
        <p:spPr>
          <a:xfrm>
            <a:off x="7678080" y="180000"/>
            <a:ext cx="43819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1600" spc="-1" strike="noStrike">
                <a:solidFill>
                  <a:srgbClr val="548235"/>
                </a:solidFill>
                <a:latin typeface="Calibri"/>
                <a:ea typeface="DejaVu Sans"/>
              </a:rPr>
              <a:t>0382/1958680</a:t>
            </a:r>
            <a:endParaRPr b="0" lang="it-IT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it-IT" sz="1600" spc="-1" strike="noStrike">
                <a:solidFill>
                  <a:srgbClr val="548235"/>
                </a:solidFill>
                <a:latin typeface="Calibri"/>
                <a:ea typeface="DejaVu Sans"/>
              </a:rPr>
              <a:t>casa_comunita_belgioioso@asst-pavia.it 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265" name="Rettangolo 4"/>
          <p:cNvSpPr/>
          <p:nvPr/>
        </p:nvSpPr>
        <p:spPr>
          <a:xfrm>
            <a:off x="5040000" y="360000"/>
            <a:ext cx="1494360" cy="8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4800" spc="-1" strike="noStrike">
                <a:solidFill>
                  <a:srgbClr val="548235"/>
                </a:solidFill>
                <a:latin typeface="Calibri"/>
                <a:ea typeface="DejaVu Sans"/>
              </a:rPr>
              <a:t>PUA</a:t>
            </a:r>
            <a:r>
              <a:rPr b="1" lang="it-IT" sz="3600" spc="-1" strike="noStrike">
                <a:solidFill>
                  <a:srgbClr val="548235"/>
                </a:solidFill>
                <a:latin typeface="Calibri"/>
                <a:ea typeface="DejaVu Sans"/>
              </a:rPr>
              <a:t> </a:t>
            </a:r>
            <a:endParaRPr b="0" lang="it-IT" sz="3600" spc="-1" strike="noStrike">
              <a:latin typeface="Arial"/>
            </a:endParaRPr>
          </a:p>
        </p:txBody>
      </p:sp>
      <p:pic>
        <p:nvPicPr>
          <p:cNvPr id="266" name="Immagine 12" descr=""/>
          <p:cNvPicPr/>
          <p:nvPr/>
        </p:nvPicPr>
        <p:blipFill>
          <a:blip r:embed="rId2"/>
          <a:stretch/>
        </p:blipFill>
        <p:spPr>
          <a:xfrm>
            <a:off x="3780000" y="1800000"/>
            <a:ext cx="3998880" cy="2640600"/>
          </a:xfrm>
          <a:prstGeom prst="rect">
            <a:avLst/>
          </a:prstGeom>
          <a:ln w="0">
            <a:noFill/>
          </a:ln>
        </p:spPr>
      </p:pic>
      <p:sp>
        <p:nvSpPr>
          <p:cNvPr id="267" name="Freccia in giù 1"/>
          <p:cNvSpPr/>
          <p:nvPr/>
        </p:nvSpPr>
        <p:spPr>
          <a:xfrm>
            <a:off x="5550480" y="1180800"/>
            <a:ext cx="389520" cy="439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548235"/>
          </a:solidFill>
          <a:ln w="12600">
            <a:solidFill>
              <a:srgbClr val="43729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Rettangolo 6"/>
          <p:cNvSpPr/>
          <p:nvPr/>
        </p:nvSpPr>
        <p:spPr>
          <a:xfrm>
            <a:off x="4645080" y="2880000"/>
            <a:ext cx="2734920" cy="91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548235"/>
                </a:solidFill>
                <a:latin typeface="Calibri"/>
                <a:ea typeface="DejaVu Sans"/>
              </a:rPr>
              <a:t>BISOGNI CLINICI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548235"/>
                </a:solidFill>
                <a:latin typeface="Calibri"/>
                <a:ea typeface="DejaVu Sans"/>
              </a:rPr>
              <a:t>SOCIALI</a:t>
            </a: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1" lang="it-IT" sz="1800" spc="-1" strike="noStrike">
                <a:solidFill>
                  <a:srgbClr val="548235"/>
                </a:solidFill>
                <a:latin typeface="Calibri"/>
                <a:ea typeface="DejaVu Sans"/>
              </a:rPr>
              <a:t>ASSISTENZIALI </a:t>
            </a:r>
            <a:endParaRPr b="0" lang="it-IT" sz="1800" spc="-1" strike="noStrike">
              <a:latin typeface="Arial"/>
            </a:endParaRPr>
          </a:p>
        </p:txBody>
      </p:sp>
      <p:sp>
        <p:nvSpPr>
          <p:cNvPr id="269" name="Rettangolo 7"/>
          <p:cNvSpPr/>
          <p:nvPr/>
        </p:nvSpPr>
        <p:spPr>
          <a:xfrm>
            <a:off x="966960" y="1620000"/>
            <a:ext cx="19130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CONSULTORIO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0" name="Rettangolo 8"/>
          <p:cNvSpPr/>
          <p:nvPr/>
        </p:nvSpPr>
        <p:spPr>
          <a:xfrm>
            <a:off x="453600" y="2217960"/>
            <a:ext cx="21553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AMBULATORIO INFERMIERISTICO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1" name="Rettangolo 17"/>
          <p:cNvSpPr/>
          <p:nvPr/>
        </p:nvSpPr>
        <p:spPr>
          <a:xfrm>
            <a:off x="839520" y="3103920"/>
            <a:ext cx="1691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ASSISTENTE SOCIALE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2" name="Rettangolo 18"/>
          <p:cNvSpPr/>
          <p:nvPr/>
        </p:nvSpPr>
        <p:spPr>
          <a:xfrm>
            <a:off x="544680" y="3960000"/>
            <a:ext cx="215532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INFERMIERE DI FAMIGLIA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3" name="Rettangolo 19"/>
          <p:cNvSpPr/>
          <p:nvPr/>
        </p:nvSpPr>
        <p:spPr>
          <a:xfrm>
            <a:off x="618840" y="5117760"/>
            <a:ext cx="19130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VACCINAZIONI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4" name="Rettangolo 20"/>
          <p:cNvSpPr/>
          <p:nvPr/>
        </p:nvSpPr>
        <p:spPr>
          <a:xfrm>
            <a:off x="1230840" y="6173640"/>
            <a:ext cx="13903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SCREENING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5" name="Rettangolo 21"/>
          <p:cNvSpPr/>
          <p:nvPr/>
        </p:nvSpPr>
        <p:spPr>
          <a:xfrm>
            <a:off x="3253680" y="4740840"/>
            <a:ext cx="1862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CURE DOMICILIARI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6" name="Rettangolo 22"/>
          <p:cNvSpPr/>
          <p:nvPr/>
        </p:nvSpPr>
        <p:spPr>
          <a:xfrm>
            <a:off x="3118680" y="5901480"/>
            <a:ext cx="6181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ADI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7" name="Rettangolo 45"/>
          <p:cNvSpPr/>
          <p:nvPr/>
        </p:nvSpPr>
        <p:spPr>
          <a:xfrm>
            <a:off x="4366800" y="5969160"/>
            <a:ext cx="844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FKT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8" name="Rettangolo 46"/>
          <p:cNvSpPr/>
          <p:nvPr/>
        </p:nvSpPr>
        <p:spPr>
          <a:xfrm>
            <a:off x="5123520" y="5792400"/>
            <a:ext cx="10512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SER.D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79" name="Rettangolo 47"/>
          <p:cNvSpPr/>
          <p:nvPr/>
        </p:nvSpPr>
        <p:spPr>
          <a:xfrm>
            <a:off x="6488640" y="5881680"/>
            <a:ext cx="19155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AMBULATORI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SPECIALISTICI 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0" name="Rettangolo 48"/>
          <p:cNvSpPr/>
          <p:nvPr/>
        </p:nvSpPr>
        <p:spPr>
          <a:xfrm>
            <a:off x="8471880" y="5992560"/>
            <a:ext cx="10512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UCA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1" name="Rettangolo 49"/>
          <p:cNvSpPr/>
          <p:nvPr/>
        </p:nvSpPr>
        <p:spPr>
          <a:xfrm>
            <a:off x="8667720" y="4869360"/>
            <a:ext cx="171864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CURE PALLIATIVE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2" name="Rettangolo 50"/>
          <p:cNvSpPr/>
          <p:nvPr/>
        </p:nvSpPr>
        <p:spPr>
          <a:xfrm>
            <a:off x="8379360" y="4127760"/>
            <a:ext cx="38300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FRAGILITA’ (MISURA B1/B2)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3" name="Rettangolo 51"/>
          <p:cNvSpPr/>
          <p:nvPr/>
        </p:nvSpPr>
        <p:spPr>
          <a:xfrm>
            <a:off x="8081640" y="3101040"/>
            <a:ext cx="295920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CENTRO DIURNO, RSA/RSA APERTA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4" name="Rettangolo 52"/>
          <p:cNvSpPr/>
          <p:nvPr/>
        </p:nvSpPr>
        <p:spPr>
          <a:xfrm>
            <a:off x="8471880" y="2491920"/>
            <a:ext cx="1519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PROTESICA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5" name="Rettangolo 53"/>
          <p:cNvSpPr/>
          <p:nvPr/>
        </p:nvSpPr>
        <p:spPr>
          <a:xfrm>
            <a:off x="8363520" y="1673280"/>
            <a:ext cx="305640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548235"/>
                </a:solidFill>
                <a:latin typeface="Calibri"/>
                <a:ea typeface="DejaVu Sans"/>
              </a:rPr>
              <a:t>OSPEDALE DI COMUNITA’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286" name="Connettore 2 1"/>
          <p:cNvSpPr/>
          <p:nvPr/>
        </p:nvSpPr>
        <p:spPr>
          <a:xfrm flipH="1" flipV="1">
            <a:off x="2880000" y="1980000"/>
            <a:ext cx="720000" cy="3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onnettore 2 2"/>
          <p:cNvSpPr/>
          <p:nvPr/>
        </p:nvSpPr>
        <p:spPr>
          <a:xfrm flipH="1" flipV="1">
            <a:off x="2608560" y="2557440"/>
            <a:ext cx="991080" cy="322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Connettore 2 3"/>
          <p:cNvSpPr/>
          <p:nvPr/>
        </p:nvSpPr>
        <p:spPr>
          <a:xfrm flipH="1" flipV="1">
            <a:off x="2530800" y="3419280"/>
            <a:ext cx="1069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onnettore 2 4"/>
          <p:cNvSpPr/>
          <p:nvPr/>
        </p:nvSpPr>
        <p:spPr>
          <a:xfrm flipH="1">
            <a:off x="2700000" y="3960000"/>
            <a:ext cx="900000" cy="1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onnettore 2 5"/>
          <p:cNvSpPr/>
          <p:nvPr/>
        </p:nvSpPr>
        <p:spPr>
          <a:xfrm flipH="1">
            <a:off x="2520000" y="4320000"/>
            <a:ext cx="1080000" cy="72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onnettore 2 6"/>
          <p:cNvSpPr/>
          <p:nvPr/>
        </p:nvSpPr>
        <p:spPr>
          <a:xfrm flipH="1">
            <a:off x="2160000" y="4680000"/>
            <a:ext cx="1440000" cy="12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onnettore 2 7"/>
          <p:cNvSpPr/>
          <p:nvPr/>
        </p:nvSpPr>
        <p:spPr>
          <a:xfrm flipH="1">
            <a:off x="4158000" y="4500000"/>
            <a:ext cx="162000" cy="247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onnettore 2 8"/>
          <p:cNvSpPr/>
          <p:nvPr/>
        </p:nvSpPr>
        <p:spPr>
          <a:xfrm flipH="1">
            <a:off x="3438000" y="5440320"/>
            <a:ext cx="342000" cy="46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onnettore 2 10"/>
          <p:cNvSpPr/>
          <p:nvPr/>
        </p:nvSpPr>
        <p:spPr>
          <a:xfrm>
            <a:off x="4662000" y="5440320"/>
            <a:ext cx="18000" cy="499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onnettore 2 11"/>
          <p:cNvSpPr/>
          <p:nvPr/>
        </p:nvSpPr>
        <p:spPr>
          <a:xfrm>
            <a:off x="5382000" y="4680000"/>
            <a:ext cx="1800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onnettore 2 12"/>
          <p:cNvSpPr/>
          <p:nvPr/>
        </p:nvSpPr>
        <p:spPr>
          <a:xfrm>
            <a:off x="7002000" y="4680000"/>
            <a:ext cx="18000" cy="10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Connettore 2 13"/>
          <p:cNvSpPr/>
          <p:nvPr/>
        </p:nvSpPr>
        <p:spPr>
          <a:xfrm>
            <a:off x="7560000" y="4680000"/>
            <a:ext cx="973080" cy="1419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onnettore 2 14"/>
          <p:cNvSpPr/>
          <p:nvPr/>
        </p:nvSpPr>
        <p:spPr>
          <a:xfrm>
            <a:off x="7920000" y="4320000"/>
            <a:ext cx="973080" cy="90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onnettore 2 15"/>
          <p:cNvSpPr/>
          <p:nvPr/>
        </p:nvSpPr>
        <p:spPr>
          <a:xfrm>
            <a:off x="7920000" y="3780000"/>
            <a:ext cx="831960" cy="54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onnettore 2 16"/>
          <p:cNvSpPr/>
          <p:nvPr/>
        </p:nvSpPr>
        <p:spPr>
          <a:xfrm flipV="1">
            <a:off x="7920000" y="3431880"/>
            <a:ext cx="6138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onnettore 2 21"/>
          <p:cNvSpPr/>
          <p:nvPr/>
        </p:nvSpPr>
        <p:spPr>
          <a:xfrm flipV="1">
            <a:off x="7920000" y="2700000"/>
            <a:ext cx="551880" cy="18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onnettore 2 24"/>
          <p:cNvSpPr/>
          <p:nvPr/>
        </p:nvSpPr>
        <p:spPr>
          <a:xfrm flipV="1">
            <a:off x="7920000" y="1979640"/>
            <a:ext cx="613800" cy="3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6480">
            <a:solidFill>
              <a:srgbClr val="5b9bd5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Picture 4" descr=""/>
          <p:cNvPicPr/>
          <p:nvPr/>
        </p:nvPicPr>
        <p:blipFill>
          <a:blip r:embed="rId1"/>
          <a:stretch/>
        </p:blipFill>
        <p:spPr>
          <a:xfrm>
            <a:off x="0" y="0"/>
            <a:ext cx="12187800" cy="6853680"/>
          </a:xfrm>
          <a:prstGeom prst="rect">
            <a:avLst/>
          </a:prstGeom>
          <a:ln w="0">
            <a:noFill/>
          </a:ln>
        </p:spPr>
      </p:pic>
      <p:sp>
        <p:nvSpPr>
          <p:cNvPr id="304" name="TextBox 5"/>
          <p:cNvSpPr/>
          <p:nvPr/>
        </p:nvSpPr>
        <p:spPr>
          <a:xfrm>
            <a:off x="699480" y="2469240"/>
            <a:ext cx="4548960" cy="191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GRAZIE PER </a:t>
            </a:r>
            <a:endParaRPr b="0" lang="it-IT" sz="6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6000" spc="-1" strike="noStrike">
                <a:solidFill>
                  <a:srgbClr val="ffffff"/>
                </a:solidFill>
                <a:latin typeface="Calibri"/>
                <a:ea typeface="DejaVu Sans"/>
              </a:rPr>
              <a:t>L’ATTENZIONE</a:t>
            </a:r>
            <a:endParaRPr b="0" lang="it-IT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ecd0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magine 4" descr="Immagine che contiene veicolo, Veicolo terrestre, aria aperta, testo&#10;&#10;Il contenuto generato dall'IA potrebbe non essere corretto."/>
          <p:cNvPicPr/>
          <p:nvPr/>
        </p:nvPicPr>
        <p:blipFill>
          <a:blip r:embed="rId1"/>
          <a:stretch/>
        </p:blipFill>
        <p:spPr>
          <a:xfrm>
            <a:off x="1861200" y="2166480"/>
            <a:ext cx="8472240" cy="4093920"/>
          </a:xfrm>
          <a:prstGeom prst="rect">
            <a:avLst/>
          </a:prstGeom>
          <a:ln w="0">
            <a:noFill/>
          </a:ln>
        </p:spPr>
      </p:pic>
      <p:sp>
        <p:nvSpPr>
          <p:cNvPr id="161" name="CasellaDiTesto 7"/>
          <p:cNvSpPr/>
          <p:nvPr/>
        </p:nvSpPr>
        <p:spPr>
          <a:xfrm>
            <a:off x="1508400" y="396000"/>
            <a:ext cx="91641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INFERMIERI DI FAMIGLIA E COMUNITA’: IL NOSTRO TEAM</a:t>
            </a:r>
            <a:endParaRPr b="0" lang="it-IT" sz="4500" spc="-1" strike="noStrike">
              <a:latin typeface="Arial"/>
            </a:endParaRPr>
          </a:p>
        </p:txBody>
      </p:sp>
      <p:pic>
        <p:nvPicPr>
          <p:cNvPr id="162" name="Picture 4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8"/>
          <p:cNvSpPr/>
          <p:nvPr/>
        </p:nvSpPr>
        <p:spPr>
          <a:xfrm>
            <a:off x="1861200" y="2166480"/>
            <a:ext cx="8472240" cy="40939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dbecd0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1866600" y="739080"/>
            <a:ext cx="8475120" cy="7556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COSA FACCIAMO?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/>
          </p:nvPr>
        </p:nvSpPr>
        <p:spPr>
          <a:xfrm>
            <a:off x="446400" y="2069280"/>
            <a:ext cx="11293200" cy="4175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28600" indent="-22860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Vi consigliamo come mantenere uno stile di vita sano;</a:t>
            </a:r>
            <a:endParaRPr b="0" lang="it-IT" sz="3200" spc="-1" strike="noStrike">
              <a:latin typeface="Arial"/>
            </a:endParaRPr>
          </a:p>
          <a:p>
            <a:pPr marL="228600" indent="-22860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vi supportiamo nella prevenzione delle malattie;</a:t>
            </a:r>
            <a:endParaRPr b="0" lang="it-IT" sz="3200" spc="-1" strike="noStrike">
              <a:latin typeface="Arial"/>
            </a:endParaRPr>
          </a:p>
          <a:p>
            <a:pPr marL="228600" indent="-22860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vi aiutiamo a gestire le malattie croniche;</a:t>
            </a:r>
            <a:endParaRPr b="0" lang="it-IT" sz="3200" spc="-1" strike="noStrike">
              <a:latin typeface="Arial"/>
            </a:endParaRPr>
          </a:p>
          <a:p>
            <a:pPr marL="228600" indent="-22860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coordiniamo i servizi sanitari e sociali di cui avete bisogno;</a:t>
            </a:r>
            <a:endParaRPr b="0" lang="it-IT" sz="3200" spc="-1" strike="noStrike">
              <a:latin typeface="Arial"/>
            </a:endParaRPr>
          </a:p>
          <a:p>
            <a:pPr marL="228600" indent="-228600" algn="just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it-IT" sz="3200" spc="-1" strike="noStrike">
                <a:solidFill>
                  <a:srgbClr val="000000"/>
                </a:solidFill>
                <a:latin typeface="Calibri"/>
                <a:ea typeface="Calibri"/>
              </a:rPr>
              <a:t>operiamo in stretta collaborazione con il vostro Medico di Medicina Generale.</a:t>
            </a:r>
            <a:endParaRPr b="0" lang="it-IT" sz="3200" spc="-1" strike="noStrike">
              <a:latin typeface="Arial"/>
            </a:endParaRPr>
          </a:p>
        </p:txBody>
      </p:sp>
      <p:pic>
        <p:nvPicPr>
          <p:cNvPr id="166" name="Picture 5" descr=""/>
          <p:cNvPicPr/>
          <p:nvPr/>
        </p:nvPicPr>
        <p:blipFill>
          <a:blip r:embed="rId1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/>
          </p:nvPr>
        </p:nvSpPr>
        <p:spPr>
          <a:xfrm>
            <a:off x="446400" y="2352960"/>
            <a:ext cx="4237920" cy="2148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28600" indent="-22860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Ci trovate in Via Cavallotti 123, a Belgioioso, nel presidio ospedaliero Policlinico San Matteo;</a:t>
            </a:r>
            <a:endParaRPr b="0" lang="it-IT" sz="2000" spc="-1" strike="noStrike">
              <a:latin typeface="Arial"/>
            </a:endParaRPr>
          </a:p>
          <a:p>
            <a:pPr marL="228600" indent="-228600">
              <a:lnSpc>
                <a:spcPct val="115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 casa vostra, veniamo da voi, a titolo gratuito!</a:t>
            </a:r>
            <a:endParaRPr b="0" lang="it-IT" sz="20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title"/>
          </p:nvPr>
        </p:nvSpPr>
        <p:spPr>
          <a:xfrm>
            <a:off x="2152440" y="764640"/>
            <a:ext cx="2491200" cy="663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DOVE?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69" name="Immagine 2"/>
          <p:cNvSpPr/>
          <p:nvPr/>
        </p:nvSpPr>
        <p:spPr>
          <a:xfrm>
            <a:off x="5311800" y="0"/>
            <a:ext cx="6873480" cy="6852600"/>
          </a:xfrm>
          <a:custGeom>
            <a:avLst/>
            <a:gdLst/>
            <a:ah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Google Shape;118;p4"/>
          <p:cNvSpPr/>
          <p:nvPr/>
        </p:nvSpPr>
        <p:spPr>
          <a:xfrm>
            <a:off x="7268040" y="18360"/>
            <a:ext cx="4915080" cy="131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1" name="Picture 6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023120" y="305640"/>
            <a:ext cx="10510200" cy="1320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p>
            <a:pPr algn="ctr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it-IT" sz="4400" spc="-1" strike="noStrike">
                <a:solidFill>
                  <a:srgbClr val="009900"/>
                </a:solidFill>
                <a:latin typeface="Calibri"/>
                <a:ea typeface="Calibri"/>
              </a:rPr>
              <a:t>PUNTO UNICO DI ACCESSO – PUA</a:t>
            </a:r>
            <a:br/>
            <a:r>
              <a:rPr b="1" lang="it-IT" sz="4400" spc="-1" strike="noStrike">
                <a:solidFill>
                  <a:srgbClr val="009900"/>
                </a:solidFill>
                <a:latin typeface="Calibri"/>
                <a:ea typeface="Calibri"/>
              </a:rPr>
              <a:t>con presenza dell’Assistente Sociale</a:t>
            </a:r>
            <a:endParaRPr b="0" lang="it-IT" sz="4400" spc="-1" strike="noStrike">
              <a:latin typeface="Arial"/>
            </a:endParaRPr>
          </a:p>
        </p:txBody>
      </p:sp>
      <p:pic>
        <p:nvPicPr>
          <p:cNvPr id="173" name="Immagine 1" descr="Immagine che contiene interno, arredo, muro, persona&#10;&#10;Il contenuto generato dall'IA potrebbe non essere corretto."/>
          <p:cNvPicPr/>
          <p:nvPr/>
        </p:nvPicPr>
        <p:blipFill>
          <a:blip r:embed="rId1"/>
          <a:stretch/>
        </p:blipFill>
        <p:spPr>
          <a:xfrm>
            <a:off x="7553520" y="1991880"/>
            <a:ext cx="4303800" cy="3290400"/>
          </a:xfrm>
          <a:prstGeom prst="rect">
            <a:avLst/>
          </a:prstGeom>
          <a:ln w="0">
            <a:noFill/>
          </a:ln>
        </p:spPr>
      </p:pic>
      <p:sp>
        <p:nvSpPr>
          <p:cNvPr id="174" name="Rectangle 1"/>
          <p:cNvSpPr/>
          <p:nvPr/>
        </p:nvSpPr>
        <p:spPr>
          <a:xfrm>
            <a:off x="420120" y="2010240"/>
            <a:ext cx="6475320" cy="4716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Presso il </a:t>
            </a: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PUA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 potete trovare:</a:t>
            </a:r>
            <a:endParaRPr b="0" lang="it-IT" sz="2000" spc="-1" strike="noStrike">
              <a:latin typeface="Arial"/>
            </a:endParaRPr>
          </a:p>
          <a:p>
            <a:pPr marL="343080" indent="-34308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INFERMIERE DI FAMIGLIA E COMUNITA’: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 valuta il bisogno sanitario (es. mobilizzazione, incontinenza ecc...) e imposta un piano socio-sanitario individuale in collaborazione con MMG.</a:t>
            </a:r>
            <a:endParaRPr b="0" lang="it-IT" sz="2000" spc="-1" strike="noStrike">
              <a:latin typeface="Arial"/>
            </a:endParaRPr>
          </a:p>
          <a:p>
            <a:pPr marL="343080" indent="-343080">
              <a:lnSpc>
                <a:spcPct val="115000"/>
              </a:lnSpc>
              <a:buClr>
                <a:srgbClr val="000000"/>
              </a:buClr>
              <a:buFont typeface="Arial"/>
              <a:buChar char="•"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ASSISTENTE SOCIALE:</a:t>
            </a:r>
            <a:br/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Microsoft YaHei"/>
              </a:rPr>
              <a:t>prende in carico l’utente, valuta il bisogno sociale e propone la soluzione 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più adeguata alla problematica riscontrata, in base a quanto offerto dalla rete dei servizi territoriali.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</a:pPr>
            <a:br/>
            <a:endParaRPr b="0" lang="it-IT" sz="20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175" name="Picture 1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8"/>
          <p:cNvSpPr/>
          <p:nvPr/>
        </p:nvSpPr>
        <p:spPr>
          <a:xfrm>
            <a:off x="7560000" y="1946880"/>
            <a:ext cx="4297320" cy="333540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24;p5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ASSISTENZA DOMICILIARE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78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179" name="Immagine 4" descr=""/>
          <p:cNvPicPr/>
          <p:nvPr/>
        </p:nvPicPr>
        <p:blipFill>
          <a:blip r:embed="rId1"/>
          <a:stretch/>
        </p:blipFill>
        <p:spPr>
          <a:xfrm>
            <a:off x="6095880" y="1987200"/>
            <a:ext cx="5746320" cy="3231000"/>
          </a:xfrm>
          <a:prstGeom prst="rect">
            <a:avLst/>
          </a:prstGeom>
          <a:ln w="0">
            <a:noFill/>
          </a:ln>
        </p:spPr>
      </p:pic>
      <p:sp>
        <p:nvSpPr>
          <p:cNvPr id="180" name="PlaceHolder 6"/>
          <p:cNvSpPr/>
          <p:nvPr/>
        </p:nvSpPr>
        <p:spPr>
          <a:xfrm>
            <a:off x="6077520" y="1948680"/>
            <a:ext cx="5764680" cy="32695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Rectangle 216"/>
          <p:cNvSpPr/>
          <p:nvPr/>
        </p:nvSpPr>
        <p:spPr>
          <a:xfrm>
            <a:off x="435240" y="1935360"/>
            <a:ext cx="5215320" cy="21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15000"/>
              </a:lnSpc>
              <a:buNone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L’</a:t>
            </a: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IFeC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effettua visite domiciliari personalizzate in collaborazione con MMG: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monitoraggio dei parametri vitali, controllo dell’aderenza terapeutica, ecc.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consigli e supporto per l’adattamento dell’ambiente domestico alle persone affette da patologie croniche o con fragilità socio-sanitarie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educazione sanitaria e promozione della salute;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prima valutazione dopo dimissione ospedaliera;</a:t>
            </a:r>
            <a:endParaRPr b="0" lang="it-IT" sz="2000" spc="-1" strike="noStrike"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supporto ai familiari.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82" name="Picture 7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24;p5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ASSISTENZA DOMICILIARE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84" name="PlaceHolder 1"/>
          <p:cNvSpPr>
            <a:spLocks noGrp="1"/>
          </p:cNvSpPr>
          <p:nvPr>
            <p:ph/>
          </p:nvPr>
        </p:nvSpPr>
        <p:spPr>
          <a:xfrm>
            <a:off x="8169120" y="5994360"/>
            <a:ext cx="4017240" cy="65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pic>
        <p:nvPicPr>
          <p:cNvPr id="185" name="Immagine 2" descr="Immagine che contiene persona, vestiti, Viso umano, interno&#10;&#10;Il contenuto generato dall'IA potrebbe non essere corretto."/>
          <p:cNvPicPr/>
          <p:nvPr/>
        </p:nvPicPr>
        <p:blipFill>
          <a:blip r:embed="rId1"/>
          <a:stretch/>
        </p:blipFill>
        <p:spPr>
          <a:xfrm>
            <a:off x="7596000" y="1999440"/>
            <a:ext cx="4214880" cy="3850920"/>
          </a:xfrm>
          <a:prstGeom prst="rect">
            <a:avLst/>
          </a:prstGeom>
          <a:ln w="0">
            <a:noFill/>
          </a:ln>
        </p:spPr>
      </p:pic>
      <p:pic>
        <p:nvPicPr>
          <p:cNvPr id="186" name="Picture 7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187" name="CasellaDiTesto 374"/>
          <p:cNvSpPr/>
          <p:nvPr/>
        </p:nvSpPr>
        <p:spPr>
          <a:xfrm>
            <a:off x="703440" y="2675880"/>
            <a:ext cx="6485040" cy="1617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it-IT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La storia del Sig. Massimo e del suo dobermann:</a:t>
            </a:r>
            <a:br/>
            <a:r>
              <a:rPr b="0" lang="it-IT" sz="3000" spc="-1" strike="noStrike">
                <a:solidFill>
                  <a:srgbClr val="000000"/>
                </a:solidFill>
                <a:latin typeface="Calibri"/>
                <a:ea typeface="DejaVu Sans"/>
              </a:rPr>
              <a:t>un esempio dell’importanza del servizio IFeC!</a:t>
            </a:r>
            <a:endParaRPr b="0" lang="it-IT" sz="3000" spc="-1" strike="noStrike">
              <a:latin typeface="Arial"/>
            </a:endParaRPr>
          </a:p>
        </p:txBody>
      </p:sp>
      <p:sp>
        <p:nvSpPr>
          <p:cNvPr id="188" name="PlaceHolder 3"/>
          <p:cNvSpPr/>
          <p:nvPr/>
        </p:nvSpPr>
        <p:spPr>
          <a:xfrm>
            <a:off x="7560000" y="1969560"/>
            <a:ext cx="4282200" cy="386568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24;p5"/>
          <p:cNvSpPr/>
          <p:nvPr/>
        </p:nvSpPr>
        <p:spPr>
          <a:xfrm>
            <a:off x="1023120" y="479160"/>
            <a:ext cx="835416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ASSISTENZA DOMICILIARE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90" name="CasellaDiTesto 11"/>
          <p:cNvSpPr/>
          <p:nvPr/>
        </p:nvSpPr>
        <p:spPr>
          <a:xfrm>
            <a:off x="3447360" y="5612040"/>
            <a:ext cx="5293800" cy="100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it-IT" sz="3000" spc="-1" strike="noStrike">
                <a:solidFill>
                  <a:srgbClr val="000000"/>
                </a:solidFill>
                <a:latin typeface="Calibri"/>
                <a:ea typeface="Calibri"/>
              </a:rPr>
              <a:t>Professionalità, in ogni circostanza!</a:t>
            </a:r>
            <a:endParaRPr b="0" lang="it-IT" sz="3000" spc="-1" strike="noStrike">
              <a:latin typeface="Arial"/>
            </a:endParaRPr>
          </a:p>
        </p:txBody>
      </p:sp>
      <p:pic>
        <p:nvPicPr>
          <p:cNvPr id="191" name="Immagine 3" descr="Immagine che contiene aria aperta, pecora, vestiti, bestiame&#10;&#10;Il contenuto generato dall'IA potrebbe non essere corretto."/>
          <p:cNvPicPr/>
          <p:nvPr/>
        </p:nvPicPr>
        <p:blipFill>
          <a:blip r:embed="rId1"/>
          <a:srcRect l="23896" t="673" r="187" b="-673"/>
          <a:stretch/>
        </p:blipFill>
        <p:spPr>
          <a:xfrm>
            <a:off x="446400" y="1917360"/>
            <a:ext cx="5617800" cy="3280320"/>
          </a:xfrm>
          <a:prstGeom prst="rect">
            <a:avLst/>
          </a:prstGeom>
          <a:ln w="0">
            <a:noFill/>
          </a:ln>
        </p:spPr>
      </p:pic>
      <p:pic>
        <p:nvPicPr>
          <p:cNvPr id="192" name="Immagine 5" descr="Immagine che contiene Viso umano, persona, muro, vestiti&#10;&#10;Il contenuto generato dall'IA potrebbe non essere corretto."/>
          <p:cNvPicPr/>
          <p:nvPr/>
        </p:nvPicPr>
        <p:blipFill>
          <a:blip r:embed="rId2"/>
          <a:srcRect l="19371" t="0" r="672" b="0"/>
          <a:stretch/>
        </p:blipFill>
        <p:spPr>
          <a:xfrm rot="5400000">
            <a:off x="8631360" y="1971000"/>
            <a:ext cx="3279600" cy="3243960"/>
          </a:xfrm>
          <a:prstGeom prst="rect">
            <a:avLst/>
          </a:prstGeom>
          <a:ln w="0">
            <a:noFill/>
          </a:ln>
        </p:spPr>
      </p:pic>
      <p:pic>
        <p:nvPicPr>
          <p:cNvPr id="193" name="Immagine 8" descr="Immagine che contiene persona, vestiti, cane, aria aperta&#10;&#10;Il contenuto generato dall'IA potrebbe non essere corretto."/>
          <p:cNvPicPr/>
          <p:nvPr/>
        </p:nvPicPr>
        <p:blipFill>
          <a:blip r:embed="rId3"/>
          <a:stretch/>
        </p:blipFill>
        <p:spPr>
          <a:xfrm rot="5400000">
            <a:off x="5733000" y="2306520"/>
            <a:ext cx="3279600" cy="254664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8" descr=""/>
          <p:cNvPicPr/>
          <p:nvPr/>
        </p:nvPicPr>
        <p:blipFill>
          <a:blip r:embed="rId4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  <p:sp>
        <p:nvSpPr>
          <p:cNvPr id="195" name="PlaceHolder 3"/>
          <p:cNvSpPr/>
          <p:nvPr/>
        </p:nvSpPr>
        <p:spPr>
          <a:xfrm>
            <a:off x="446400" y="1917360"/>
            <a:ext cx="5636160" cy="32803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PlaceHolder 3"/>
          <p:cNvSpPr/>
          <p:nvPr/>
        </p:nvSpPr>
        <p:spPr>
          <a:xfrm>
            <a:off x="8661240" y="1922760"/>
            <a:ext cx="3249000" cy="32749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PlaceHolder 3"/>
          <p:cNvSpPr/>
          <p:nvPr/>
        </p:nvSpPr>
        <p:spPr>
          <a:xfrm>
            <a:off x="6095880" y="1918080"/>
            <a:ext cx="2556000" cy="327960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bedcaa"/>
            </a:gs>
            <a:gs pos="100000">
              <a:srgbClr val="f8fbf6"/>
            </a:gs>
          </a:gsLst>
          <a:lin ang="27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24;p5"/>
          <p:cNvSpPr/>
          <p:nvPr/>
        </p:nvSpPr>
        <p:spPr>
          <a:xfrm>
            <a:off x="1023120" y="479160"/>
            <a:ext cx="1009368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it-IT" sz="18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it-IT" sz="4500" spc="-1" strike="noStrike">
                <a:solidFill>
                  <a:srgbClr val="009900"/>
                </a:solidFill>
                <a:latin typeface="Calibri"/>
                <a:ea typeface="Calibri"/>
              </a:rPr>
              <a:t>AMBULATORIO INFERMIERISTICO</a:t>
            </a:r>
            <a:endParaRPr b="0" lang="it-IT" sz="4500" spc="-1" strike="noStrike">
              <a:latin typeface="Arial"/>
            </a:endParaRPr>
          </a:p>
        </p:txBody>
      </p:sp>
      <p:sp>
        <p:nvSpPr>
          <p:cNvPr id="199" name="PlaceHolder 1"/>
          <p:cNvSpPr>
            <a:spLocks noGrp="1"/>
          </p:cNvSpPr>
          <p:nvPr>
            <p:ph/>
          </p:nvPr>
        </p:nvSpPr>
        <p:spPr>
          <a:xfrm>
            <a:off x="8169120" y="5220000"/>
            <a:ext cx="4017240" cy="1431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114480" algn="just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  <a:p>
            <a:pPr marL="11448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it-IT" sz="3200" spc="-1" strike="noStrike">
              <a:latin typeface="Arial"/>
            </a:endParaRPr>
          </a:p>
        </p:txBody>
      </p:sp>
      <p:sp>
        <p:nvSpPr>
          <p:cNvPr id="200" name="CasellaDiTesto 11"/>
          <p:cNvSpPr/>
          <p:nvPr/>
        </p:nvSpPr>
        <p:spPr>
          <a:xfrm>
            <a:off x="450000" y="2043360"/>
            <a:ext cx="5394960" cy="374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PRESTAZIONI EROGABILI SU PRESCRIZIONE MEDICA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endParaRPr b="0" lang="it-IT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somministrazione di farmaci per via intramuscolare e sottocutanea;</a:t>
            </a:r>
            <a:endParaRPr b="0" lang="it-IT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effettuazione di medicazioni.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1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PRESTAZIONI CHE NON NECESSITANO DI PRESCRIZIONE</a:t>
            </a: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:</a:t>
            </a:r>
            <a:endParaRPr b="0" lang="it-IT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rilevazione parametri vitali;</a:t>
            </a:r>
            <a:endParaRPr b="0" lang="it-IT" sz="20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000000"/>
                </a:solidFill>
                <a:latin typeface="Calibri"/>
                <a:ea typeface="Calibri"/>
              </a:rPr>
              <a:t>interventi educativi e consulenza Infermieristica.</a:t>
            </a:r>
            <a:endParaRPr b="0" lang="it-IT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it-IT" sz="2000" spc="-1" strike="noStrike">
              <a:latin typeface="Arial"/>
            </a:endParaRPr>
          </a:p>
        </p:txBody>
      </p:sp>
      <p:pic>
        <p:nvPicPr>
          <p:cNvPr id="201" name="Immagine 2" descr="Immagine che contiene interno, persona, Attrezzature mediche, muro&#10;&#10;Il contenuto generato dall'IA potrebbe non essere corretto."/>
          <p:cNvPicPr/>
          <p:nvPr/>
        </p:nvPicPr>
        <p:blipFill>
          <a:blip r:embed="rId1"/>
          <a:stretch/>
        </p:blipFill>
        <p:spPr>
          <a:xfrm>
            <a:off x="6095880" y="2043360"/>
            <a:ext cx="5764680" cy="324144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5"/>
          <p:cNvSpPr/>
          <p:nvPr/>
        </p:nvSpPr>
        <p:spPr>
          <a:xfrm>
            <a:off x="6095880" y="2008080"/>
            <a:ext cx="5764680" cy="3269520"/>
          </a:xfrm>
          <a:prstGeom prst="rect">
            <a:avLst/>
          </a:prstGeom>
          <a:noFill/>
          <a:ln w="7632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03" name="Picture 7" descr=""/>
          <p:cNvPicPr/>
          <p:nvPr/>
        </p:nvPicPr>
        <p:blipFill>
          <a:blip r:embed="rId2"/>
          <a:stretch/>
        </p:blipFill>
        <p:spPr>
          <a:xfrm>
            <a:off x="446400" y="461160"/>
            <a:ext cx="1204560" cy="1295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1196</TotalTime>
  <Application>LibreOffice/7.2.5.2$Windows_X86_64 LibreOffice_project/499f9727c189e6ef3471021d6132d4c694f357e5</Application>
  <AppVersion>15.0000</AppVersion>
  <Words>1009</Words>
  <Paragraphs>111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2022-10-13T07:40:24Z</dcterms:created>
  <dc:creator>canalel</dc:creator>
  <dc:description/>
  <dc:language>it-IT</dc:language>
  <cp:lastModifiedBy/>
  <dcterms:modified xsi:type="dcterms:W3CDTF">2025-04-04T14:11:44Z</dcterms:modified>
  <cp:revision>124</cp:revision>
  <dc:subject/>
  <dc:title>Benvenuti nella nostra Casa  … di Comunità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7</vt:i4>
  </property>
  <property fmtid="{D5CDD505-2E9C-101B-9397-08002B2CF9AE}" pid="4" name="PresentationFormat">
    <vt:lpwstr>Widescreen</vt:lpwstr>
  </property>
  <property fmtid="{D5CDD505-2E9C-101B-9397-08002B2CF9AE}" pid="5" name="Slides">
    <vt:i4>13</vt:i4>
  </property>
</Properties>
</file>